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72" r:id="rId5"/>
    <p:sldId id="304" r:id="rId6"/>
    <p:sldId id="274" r:id="rId7"/>
    <p:sldId id="294" r:id="rId8"/>
    <p:sldId id="285" r:id="rId9"/>
    <p:sldId id="314" r:id="rId10"/>
    <p:sldId id="295" r:id="rId11"/>
    <p:sldId id="315" r:id="rId12"/>
    <p:sldId id="302" r:id="rId13"/>
    <p:sldId id="292" r:id="rId14"/>
    <p:sldId id="316" r:id="rId15"/>
    <p:sldId id="320" r:id="rId16"/>
    <p:sldId id="321" r:id="rId17"/>
    <p:sldId id="318" r:id="rId18"/>
    <p:sldId id="322" r:id="rId19"/>
    <p:sldId id="323" r:id="rId20"/>
    <p:sldId id="271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blipFill rotWithShape="0">
          <a:blip r:embed="rId2"/>
          <a:stretch>
            <a:fillRect b="-69"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2049" descr="5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27"/>
          <p:cNvSpPr>
            <a:spLocks noGrp="1"/>
          </p:cNvSpPr>
          <p:nvPr>
            <p:ph type="ctrTitle"/>
          </p:nvPr>
        </p:nvSpPr>
        <p:spPr>
          <a:xfrm>
            <a:off x="624417" y="2108200"/>
            <a:ext cx="10943167" cy="9604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ctr">
              <a:defRPr sz="3400" b="0"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626533" y="3070225"/>
            <a:ext cx="10943167" cy="7207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>
              <a:buNone/>
              <a:defRPr sz="2400" b="0">
                <a:ea typeface="微软雅黑" panose="020B0503020204020204" charset="-122"/>
              </a:defRPr>
            </a:lvl1pPr>
            <a:lvl2pPr marL="457200" lvl="1" indent="0" algn="ctr">
              <a:buNone/>
              <a:defRPr sz="1800" b="1">
                <a:ea typeface="华文细黑" pitchFamily="2" charset="-122"/>
              </a:defRPr>
            </a:lvl2pPr>
            <a:lvl3pPr marL="914400" lvl="2" indent="0" algn="ctr">
              <a:buNone/>
              <a:defRPr sz="1800" b="1">
                <a:ea typeface="华文细黑" pitchFamily="2" charset="-122"/>
              </a:defRPr>
            </a:lvl3pPr>
            <a:lvl4pPr marL="1371600" lvl="3" indent="0" algn="ctr">
              <a:buNone/>
              <a:defRPr sz="1800" b="1">
                <a:ea typeface="华文细黑" pitchFamily="2" charset="-122"/>
              </a:defRPr>
            </a:lvl4pPr>
            <a:lvl5pPr marL="1828800" lvl="4" indent="0" algn="ctr">
              <a:buNone/>
              <a:defRPr sz="1800" b="1">
                <a:ea typeface="华文细黑" pitchFamily="2" charset="-122"/>
              </a:defRPr>
            </a:lvl5pPr>
          </a:lstStyle>
          <a:p>
            <a:pPr lvl="0"/>
            <a:r>
              <a:rPr lang="zh-CN" altLang="en-US"/>
              <a:t>单击添加署名或公司信息</a:t>
            </a:r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3380" y="190500"/>
            <a:ext cx="2736320" cy="6118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417" y="190500"/>
            <a:ext cx="8050335" cy="6118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125538"/>
            <a:ext cx="5362152" cy="518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432" y="1125538"/>
            <a:ext cx="5362152" cy="518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jpeg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 r="-33284"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25" descr="5-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1"/>
          <p:cNvSpPr>
            <a:spLocks noGrp="1"/>
          </p:cNvSpPr>
          <p:nvPr>
            <p:ph type="body" idx="1"/>
          </p:nvPr>
        </p:nvSpPr>
        <p:spPr>
          <a:xfrm>
            <a:off x="624417" y="1125538"/>
            <a:ext cx="10943167" cy="51831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  <p:sp>
        <p:nvSpPr>
          <p:cNvPr id="1028" name="灯片编号占位符 1027"/>
          <p:cNvSpPr>
            <a:spLocks noGrp="1"/>
          </p:cNvSpPr>
          <p:nvPr>
            <p:ph type="sldNum" sz="quarter" idx="4"/>
          </p:nvPr>
        </p:nvSpPr>
        <p:spPr>
          <a:xfrm>
            <a:off x="624417" y="6524625"/>
            <a:ext cx="1919816" cy="1968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 b="1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Rectangle 27"/>
          <p:cNvSpPr>
            <a:spLocks noGrp="1"/>
          </p:cNvSpPr>
          <p:nvPr>
            <p:ph type="title"/>
          </p:nvPr>
        </p:nvSpPr>
        <p:spPr>
          <a:xfrm>
            <a:off x="626533" y="190500"/>
            <a:ext cx="10943167" cy="790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lvl1pPr marL="0" lvl="0" indent="0" algn="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515832" y="2459990"/>
            <a:ext cx="10943167" cy="960438"/>
          </a:xfrm>
        </p:spPr>
        <p:txBody>
          <a:bodyPr/>
          <a:lstStyle/>
          <a:p>
            <a:r>
              <a:rPr lang="zh-CN" altLang="zh-CN" sz="3600" b="1" dirty="0">
                <a:latin typeface="+mj-lt"/>
                <a:ea typeface="+mj-ea"/>
              </a:rPr>
              <a:t>小球碰撞效果的实现</a:t>
            </a:r>
            <a:endParaRPr lang="zh-CN" altLang="zh-CN" sz="3600" b="1" dirty="0">
              <a:latin typeface="+mj-lt"/>
              <a:ea typeface="+mj-ea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242300" y="5667375"/>
            <a:ext cx="3324860" cy="720725"/>
          </a:xfrm>
        </p:spPr>
        <p:txBody>
          <a:bodyPr>
            <a:normAutofit/>
          </a:bodyPr>
          <a:lstStyle/>
          <a:p>
            <a:r>
              <a:rPr lang="zh-CN" dirty="0">
                <a:latin typeface="+mn-lt"/>
                <a:ea typeface="+mn-ea"/>
              </a:rPr>
              <a:t>分享人：燕春兰</a:t>
            </a:r>
            <a:endParaRPr lang="zh-CN" dirty="0"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nimBg="1"/>
      <p:bldP spid="4098" grpId="1" animBg="1"/>
      <p:bldP spid="4098" grpId="2" animBg="1"/>
      <p:bldP spid="4098" grpId="3" animBg="1"/>
      <p:bldP spid="4098" grpId="4" animBg="1"/>
      <p:bldP spid="4098" grpId="5" animBg="1"/>
      <p:bldP spid="4098" grpId="6" animBg="1"/>
      <p:bldP spid="4099" grpId="1" build="p"/>
      <p:bldP spid="4099" grpId="2" build="p"/>
      <p:bldP spid="4099" grpId="3" build="p"/>
      <p:bldP spid="4099" grpId="4" build="p"/>
      <p:bldP spid="4099" grpId="5" build="p"/>
      <p:bldP spid="4099" grpId="6" build="p"/>
      <p:bldP spid="4099" grpId="7" build="p"/>
      <p:bldP spid="4099" grpId="8" build="p"/>
      <p:bldP spid="4099" grpId="9" build="p"/>
      <p:bldP spid="4099" grpId="10" build="p"/>
      <p:bldP spid="4099" grpId="11" build="p"/>
      <p:bldP spid="4099" grpId="12" build="p"/>
      <p:bldP spid="4099" grpId="13" build="p"/>
      <p:bldP spid="4099" grpId="14" build="p"/>
      <p:bldP spid="4099" grpId="15" build="p"/>
      <p:bldP spid="4099" grpId="16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08355" y="1478915"/>
            <a:ext cx="10575925" cy="4022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/>
              <a:t>3&gt;. </a:t>
            </a:r>
            <a:r>
              <a:rPr lang="zh-CN" altLang="en-US"/>
              <a:t>给物体设置参数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        val box = PolygonShape() </a:t>
            </a:r>
            <a:r>
              <a:rPr lang="en-US" altLang="zh-CN"/>
              <a:t>// </a:t>
            </a:r>
            <a:r>
              <a:rPr lang="zh-CN" altLang="en-US"/>
              <a:t>定义形状</a:t>
            </a:r>
            <a:r>
              <a:rPr lang="en-US" altLang="zh-CN"/>
              <a:t>: </a:t>
            </a:r>
            <a:r>
              <a:rPr lang="zh-CN" altLang="en-US">
                <a:sym typeface="+mn-ea"/>
              </a:rPr>
              <a:t>PolygonShape  </a:t>
            </a:r>
            <a:r>
              <a:rPr lang="zh-CN" altLang="en-US"/>
              <a:t>矩形  </a:t>
            </a:r>
            <a:r>
              <a:rPr lang="en-US" altLang="zh-CN"/>
              <a:t> CircleShape  </a:t>
            </a:r>
            <a:r>
              <a:rPr lang="zh-CN" altLang="en-US"/>
              <a:t>圆形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        box.setAsBox(boxWidth, boxHeight)</a:t>
            </a: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        val fixtureDef = FixtureDef()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        fixtureDef.shape = box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        fixtureDef.density = density // 密度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        fixtureDef.friction = friction // 摩擦系数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        fixtureDef.restitution = restitution // 补偿系数</a:t>
            </a: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        body.createFixture(fixture)  </a:t>
            </a:r>
            <a:r>
              <a:rPr lang="en-US" altLang="zh-CN"/>
              <a:t>// </a:t>
            </a:r>
            <a:r>
              <a:rPr lang="zh-CN" altLang="en-US"/>
              <a:t>设置参数</a:t>
            </a:r>
            <a:endParaRPr lang="zh-CN" altLang="en-US"/>
          </a:p>
          <a:p>
            <a:r>
              <a:rPr lang="en-US" altLang="zh-CN"/>
              <a:t>		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标题 5"/>
          <p:cNvSpPr>
            <a:spLocks noGrp="1"/>
          </p:cNvSpPr>
          <p:nvPr/>
        </p:nvSpPr>
        <p:spPr>
          <a:xfrm>
            <a:off x="3460115" y="601980"/>
            <a:ext cx="5271770" cy="1002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indent="0" algn="ctr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四、代码实现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2098675"/>
            <a:ext cx="3361055" cy="4452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245" y="1461770"/>
            <a:ext cx="5507990" cy="5089525"/>
          </a:xfrm>
          <a:prstGeom prst="rect">
            <a:avLst/>
          </a:prstGeom>
        </p:spPr>
      </p:pic>
      <p:sp>
        <p:nvSpPr>
          <p:cNvPr id="8" name="标题 4"/>
          <p:cNvSpPr>
            <a:spLocks noGrp="1"/>
          </p:cNvSpPr>
          <p:nvPr/>
        </p:nvSpPr>
        <p:spPr>
          <a:xfrm>
            <a:off x="519430" y="1372870"/>
            <a:ext cx="236664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1.</a:t>
            </a:r>
            <a:r>
              <a:rPr lang="zh-CN" altLang="en-US" sz="2800"/>
              <a:t>项目组成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4175" y="759460"/>
            <a:ext cx="6516370" cy="5847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963930"/>
            <a:ext cx="5078730" cy="3489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" y="4478655"/>
            <a:ext cx="5078095" cy="2193290"/>
          </a:xfrm>
          <a:prstGeom prst="rect">
            <a:avLst/>
          </a:prstGeom>
        </p:spPr>
      </p:pic>
      <p:sp>
        <p:nvSpPr>
          <p:cNvPr id="8" name="标题 4"/>
          <p:cNvSpPr>
            <a:spLocks noGrp="1"/>
          </p:cNvSpPr>
          <p:nvPr/>
        </p:nvSpPr>
        <p:spPr>
          <a:xfrm>
            <a:off x="213995" y="262890"/>
            <a:ext cx="299021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2.MainActivity</a:t>
            </a:r>
            <a:endParaRPr lang="en-US" altLang="zh-CN" sz="28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4"/>
          <p:cNvSpPr>
            <a:spLocks noGrp="1"/>
          </p:cNvSpPr>
          <p:nvPr/>
        </p:nvSpPr>
        <p:spPr>
          <a:xfrm>
            <a:off x="227330" y="380365"/>
            <a:ext cx="3366770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3.JBCollisionView</a:t>
            </a:r>
            <a:endParaRPr lang="en-US" alt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2440" y="380365"/>
            <a:ext cx="7124700" cy="6202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4"/>
          <p:cNvSpPr>
            <a:spLocks noGrp="1"/>
          </p:cNvSpPr>
          <p:nvPr/>
        </p:nvSpPr>
        <p:spPr>
          <a:xfrm>
            <a:off x="227330" y="380365"/>
            <a:ext cx="3354070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4.JBCollisionImpl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" y="1214120"/>
            <a:ext cx="5276215" cy="4819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515" y="791845"/>
            <a:ext cx="4548505" cy="5274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" y="1014730"/>
            <a:ext cx="5600065" cy="4828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960" y="2035810"/>
            <a:ext cx="5560695" cy="3124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923290"/>
            <a:ext cx="5548630" cy="5010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835" y="344170"/>
            <a:ext cx="5040630" cy="6169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474345"/>
            <a:ext cx="5450840" cy="6066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65" y="2573020"/>
            <a:ext cx="6155055" cy="1868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710305" y="2875915"/>
            <a:ext cx="47707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谢谢大家</a:t>
            </a:r>
            <a:endParaRPr lang="zh-CN" altLang="en-US" sz="6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710690" y="807085"/>
            <a:ext cx="1447165" cy="876935"/>
          </a:xfrm>
        </p:spPr>
        <p:txBody>
          <a:bodyPr/>
          <a:p>
            <a:pPr algn="ctr"/>
            <a:r>
              <a:rPr lang="zh-CN" altLang="en-US" sz="3600"/>
              <a:t>目录</a:t>
            </a:r>
            <a:endParaRPr lang="zh-CN" altLang="en-US" sz="3600"/>
          </a:p>
        </p:txBody>
      </p:sp>
      <p:sp>
        <p:nvSpPr>
          <p:cNvPr id="7" name="文本框 6"/>
          <p:cNvSpPr txBox="1"/>
          <p:nvPr/>
        </p:nvSpPr>
        <p:spPr>
          <a:xfrm>
            <a:off x="4483735" y="2486660"/>
            <a:ext cx="405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sz="2400"/>
              <a:t>二、</a:t>
            </a:r>
            <a:r>
              <a:rPr lang="en-US" altLang="zh-CN" sz="2400"/>
              <a:t>JBox2D</a:t>
            </a:r>
            <a:r>
              <a:rPr lang="zh-CN" altLang="en-US" sz="2400"/>
              <a:t>框架介绍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4483735" y="2806700"/>
            <a:ext cx="4057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4483735" y="3321685"/>
            <a:ext cx="405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三、用法分析</a:t>
            </a:r>
            <a:endParaRPr lang="zh-CN" altLang="en-US" sz="24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83735" y="4157980"/>
            <a:ext cx="405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四、代码实现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483735" y="1684020"/>
            <a:ext cx="405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sz="2400"/>
              <a:t>一、效果观看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2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5" grpId="5"/>
      <p:bldP spid="5" grpId="6"/>
      <p:bldP spid="5" grpId="7"/>
      <p:bldP spid="5" grpId="8"/>
      <p:bldP spid="5" grpId="9"/>
      <p:bldP spid="5" grpId="10"/>
      <p:bldP spid="5" grpId="11"/>
      <p:bldP spid="5" grpId="12"/>
      <p:bldP spid="5" grpId="13"/>
      <p:bldP spid="5" grpId="14"/>
      <p:bldP spid="5" grpId="15"/>
      <p:bldP spid="5" grpId="16"/>
      <p:bldP spid="5" grpId="17"/>
      <p:bldP spid="5" grpId="18"/>
      <p:bldP spid="5" grpId="19"/>
      <p:bldP spid="5" grpId="20"/>
      <p:bldP spid="7" grpId="0"/>
      <p:bldP spid="10" grpId="0"/>
      <p:bldP spid="5" grpId="22"/>
      <p:bldP spid="5" grpId="23"/>
      <p:bldP spid="7" grpId="2"/>
      <p:bldP spid="10" grpId="2"/>
      <p:bldP spid="11" grpId="1"/>
      <p:bldP spid="2" grpId="0"/>
      <p:bldP spid="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/>
        </p:nvSpPr>
        <p:spPr>
          <a:xfrm>
            <a:off x="4505325" y="456565"/>
            <a:ext cx="3498215" cy="784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indent="0"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 descr="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5325" y="1060450"/>
            <a:ext cx="3647440" cy="567690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55465" y="245745"/>
            <a:ext cx="3481705" cy="71818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/>
          </a:bodyPr>
          <a:lstStyle>
            <a:lvl1pPr marL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000" b="0" i="0" u="non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sz="2700">
                <a:sym typeface="+mn-ea"/>
              </a:rPr>
              <a:t>一、效果观看</a:t>
            </a:r>
            <a:endParaRPr lang="zh-CN" sz="27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355465" y="523875"/>
            <a:ext cx="3481705" cy="718185"/>
          </a:xfrm>
        </p:spPr>
        <p:txBody>
          <a:bodyPr>
            <a:normAutofit fontScale="90000"/>
          </a:bodyPr>
          <a:p>
            <a:pPr algn="ctr"/>
            <a:r>
              <a:rPr lang="zh-CN">
                <a:sym typeface="+mn-ea"/>
              </a:rPr>
              <a:t>二、</a:t>
            </a:r>
            <a:r>
              <a:rPr lang="en-US" altLang="zh-CN">
                <a:sym typeface="+mn-ea"/>
              </a:rPr>
              <a:t>JBox2D</a:t>
            </a:r>
            <a:r>
              <a:rPr lang="zh-CN" altLang="en-US">
                <a:sym typeface="+mn-ea"/>
              </a:rPr>
              <a:t>框架介绍</a:t>
            </a:r>
            <a:endParaRPr lang="zh-CN"/>
          </a:p>
        </p:txBody>
      </p:sp>
      <p:sp>
        <p:nvSpPr>
          <p:cNvPr id="8" name="标题 4"/>
          <p:cNvSpPr>
            <a:spLocks noGrp="1"/>
          </p:cNvSpPr>
          <p:nvPr/>
        </p:nvSpPr>
        <p:spPr>
          <a:xfrm>
            <a:off x="972820" y="145097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1.</a:t>
            </a:r>
            <a:r>
              <a:rPr lang="zh-CN" altLang="en-US" sz="2800"/>
              <a:t>介绍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972820" y="2286000"/>
            <a:ext cx="10393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	</a:t>
            </a:r>
            <a:r>
              <a:t>jbox2D 物理引擎原版 Box2D 是采用C++编写的，后来扩展到java，as等多种版本。著名手机游戏愤怒的小鸟便是采用jbox2D物理引擎。不过java版的jbox2D引擎性能不如C++环境下运行的性能好。在性能配置比较好的手机上面，jbox2D效果也是不错的。</a:t>
            </a:r>
          </a:p>
        </p:txBody>
      </p:sp>
      <p:sp>
        <p:nvSpPr>
          <p:cNvPr id="3" name="标题 4"/>
          <p:cNvSpPr>
            <a:spLocks noGrp="1"/>
          </p:cNvSpPr>
          <p:nvPr/>
        </p:nvSpPr>
        <p:spPr>
          <a:xfrm>
            <a:off x="998220" y="367347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2.</a:t>
            </a:r>
            <a:r>
              <a:rPr lang="zh-CN" altLang="en-US" sz="2800"/>
              <a:t>网址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998220" y="4508500"/>
            <a:ext cx="10393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git </a:t>
            </a:r>
            <a:r>
              <a:rPr lang="zh-CN" altLang="en-US"/>
              <a:t> </a:t>
            </a:r>
            <a:r>
              <a:rPr lang="en-US"/>
              <a:t>:   </a:t>
            </a:r>
            <a:r>
              <a:t>https://github.com/jbox2d/jbox2d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8" grpId="2"/>
      <p:bldP spid="8" grpId="3"/>
      <p:bldP spid="8" grpId="4"/>
      <p:bldP spid="8" grpId="5"/>
      <p:bldP spid="3" grpId="0"/>
      <p:bldP spid="3" grpId="1"/>
      <p:bldP spid="3" grpId="2"/>
      <p:bldP spid="3" grpId="3"/>
      <p:bldP spid="3" grpId="4"/>
      <p:bldP spid="3" grpId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标题 4"/>
          <p:cNvSpPr>
            <a:spLocks noGrp="1"/>
          </p:cNvSpPr>
          <p:nvPr/>
        </p:nvSpPr>
        <p:spPr>
          <a:xfrm>
            <a:off x="972820" y="145097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" y="829945"/>
            <a:ext cx="6024880" cy="5198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85" y="367665"/>
            <a:ext cx="5598795" cy="6242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8" grpId="1"/>
      <p:bldP spid="8" grpId="2"/>
      <p:bldP spid="8" grpId="3"/>
      <p:bldP spid="8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/>
        </p:nvSpPr>
        <p:spPr>
          <a:xfrm>
            <a:off x="4505325" y="456565"/>
            <a:ext cx="3498215" cy="784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indent="0"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4705350" y="487680"/>
            <a:ext cx="306705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indent="0" algn="ctr">
              <a:buFont typeface="Arial" panose="020B0604020202020204" pitchFamily="34" charset="0"/>
            </a:pPr>
            <a:r>
              <a:rPr lang="zh-CN" altLang="en-US" sz="2700">
                <a:solidFill>
                  <a:schemeClr val="tx1"/>
                </a:solidFill>
                <a:latin typeface="+mj-lt"/>
                <a:sym typeface="+mn-ea"/>
              </a:rPr>
              <a:t>三、用法分析</a:t>
            </a:r>
            <a:endParaRPr lang="zh-CN" altLang="en-US" sz="270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8" name="标题 4"/>
          <p:cNvSpPr>
            <a:spLocks noGrp="1"/>
          </p:cNvSpPr>
          <p:nvPr/>
        </p:nvSpPr>
        <p:spPr>
          <a:xfrm>
            <a:off x="972820" y="145097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1.</a:t>
            </a:r>
            <a:r>
              <a:rPr lang="zh-CN" altLang="en-US" sz="2800"/>
              <a:t>几个文字概念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72820" y="2434590"/>
            <a:ext cx="10393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/>
              <a:t>世界</a:t>
            </a:r>
            <a:r>
              <a:rPr lang="en-US" altLang="zh-CN"/>
              <a:t>(</a:t>
            </a:r>
            <a:r>
              <a:rPr lang="en-US" altLang="zh-CN"/>
              <a:t>world) </a:t>
            </a:r>
            <a:r>
              <a:rPr lang="zh-CN" altLang="en-US"/>
              <a:t>： 一个物理世界就是物体，形状和约束相互作用的集合，</a:t>
            </a:r>
            <a:r>
              <a:rPr lang="en-US" altLang="zh-CN"/>
              <a:t>Box2d</a:t>
            </a:r>
            <a:r>
              <a:rPr lang="zh-CN" altLang="en-US"/>
              <a:t>支持创建多个世界，但这通常是不必要的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2820" y="3331210"/>
            <a:ext cx="10393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/>
              <a:t>刚体</a:t>
            </a:r>
            <a:r>
              <a:rPr lang="en-US" altLang="zh-CN"/>
              <a:t>(rigid body) / </a:t>
            </a:r>
            <a:r>
              <a:rPr lang="zh-CN" altLang="en-US"/>
              <a:t>物体</a:t>
            </a:r>
            <a:r>
              <a:rPr lang="en-US" altLang="zh-CN"/>
              <a:t>(body)</a:t>
            </a:r>
            <a:r>
              <a:rPr lang="zh-CN" altLang="en-US"/>
              <a:t>： 一</a:t>
            </a:r>
            <a:r>
              <a:rPr lang="zh-CN"/>
              <a:t>块十分坚硬的物质，它上面的任何</a:t>
            </a:r>
            <a:r>
              <a:rPr lang="en-US" altLang="zh-CN"/>
              <a:t>2</a:t>
            </a:r>
            <a:r>
              <a:rPr lang="zh-CN" altLang="en-US"/>
              <a:t>点之间的距离是完全不变的，它们就像钻石那样的坚硬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2820" y="4286250"/>
            <a:ext cx="10393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形状</a:t>
            </a:r>
            <a:r>
              <a:rPr lang="en-US" altLang="zh-CN"/>
              <a:t>(shape)</a:t>
            </a:r>
            <a:r>
              <a:rPr lang="zh-CN" altLang="en-US"/>
              <a:t>： 一</a:t>
            </a:r>
            <a:r>
              <a:rPr lang="zh-CN"/>
              <a:t>块严格依附于刚体的</a:t>
            </a:r>
            <a:r>
              <a:rPr lang="en-US" altLang="zh-CN"/>
              <a:t>2D</a:t>
            </a:r>
            <a:r>
              <a:rPr lang="zh-CN" altLang="en-US"/>
              <a:t>碰撞几何结构，形状具有摩擦和恢复的材料性质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2820" y="4986655"/>
            <a:ext cx="10393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/>
              <a:t>约束</a:t>
            </a:r>
            <a:r>
              <a:rPr lang="zh-CN" altLang="en-US"/>
              <a:t>： </a:t>
            </a:r>
            <a:r>
              <a:rPr lang="zh-CN"/>
              <a:t>一个约束就是消除物体自由度的物理连接，在</a:t>
            </a:r>
            <a:r>
              <a:rPr lang="en-US" altLang="zh-CN"/>
              <a:t>2D</a:t>
            </a:r>
            <a:r>
              <a:rPr lang="zh-CN" altLang="en-US"/>
              <a:t>中，一个物体有</a:t>
            </a:r>
            <a:r>
              <a:rPr lang="en-US" altLang="zh-CN"/>
              <a:t>3</a:t>
            </a:r>
            <a:r>
              <a:rPr lang="zh-CN" altLang="en-US"/>
              <a:t>个自由度（水平，垂直，旋转），比如秒针，固定后，消除了像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/>
              <a:t>y</a:t>
            </a:r>
            <a:r>
              <a:rPr lang="zh-CN" altLang="en-US"/>
              <a:t>的自由度，只剩下旋转一个自由度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4"/>
          <p:cNvSpPr>
            <a:spLocks noGrp="1"/>
          </p:cNvSpPr>
          <p:nvPr/>
        </p:nvSpPr>
        <p:spPr>
          <a:xfrm>
            <a:off x="716280" y="730250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2.</a:t>
            </a:r>
            <a:r>
              <a:rPr lang="zh-CN" altLang="en-US" sz="2800"/>
              <a:t>原理图</a:t>
            </a:r>
            <a:endParaRPr lang="zh-CN" altLang="en-US" sz="2800"/>
          </a:p>
        </p:txBody>
      </p:sp>
      <p:pic>
        <p:nvPicPr>
          <p:cNvPr id="3" name="图片 2" descr="201804242123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" y="1639570"/>
            <a:ext cx="11529060" cy="48869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/>
        </p:nvSpPr>
        <p:spPr>
          <a:xfrm>
            <a:off x="4505325" y="456565"/>
            <a:ext cx="3498215" cy="784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indent="0"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8" name="标题 4"/>
          <p:cNvSpPr>
            <a:spLocks noGrp="1"/>
          </p:cNvSpPr>
          <p:nvPr/>
        </p:nvSpPr>
        <p:spPr>
          <a:xfrm>
            <a:off x="716280" y="943610"/>
            <a:ext cx="2773680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3.</a:t>
            </a:r>
            <a:r>
              <a:rPr lang="zh-CN" altLang="en-US" sz="2800"/>
              <a:t>原理讲解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899160" y="1887855"/>
            <a:ext cx="10393045" cy="2722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	jbox2d物理引擎并不负责view的绘制，只负物理数据的计算和分析，如物体的密度，质量，摩擦力，速度，碰撞力，恢复力</a:t>
            </a:r>
            <a:r>
              <a:rPr lang="zh-CN" altLang="en-US"/>
              <a:t>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	在安卓中一个view代表了一个物体，也就是刚体，通过view和刚体的绑定(View.setTag(id,body))并设置初始参数，最后不停的draw，再从绑定的刚体中取出参数绘制到界面上，如此循环。而物体的所有物理参数都由jbox2d物理引擎帮助我们完成	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4"/>
          <p:cNvSpPr>
            <a:spLocks noGrp="1"/>
          </p:cNvSpPr>
          <p:nvPr/>
        </p:nvSpPr>
        <p:spPr>
          <a:xfrm>
            <a:off x="716280" y="87693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4.</a:t>
            </a:r>
            <a:r>
              <a:rPr lang="zh-CN" altLang="en-US" sz="2800"/>
              <a:t>用法步骤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716280" y="1944370"/>
            <a:ext cx="10575925" cy="1751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/>
              <a:t>1&gt;. </a:t>
            </a:r>
            <a:r>
              <a:rPr lang="zh-CN" altLang="en-US"/>
              <a:t>创建世界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/>
              <a:t>	</a:t>
            </a:r>
            <a:r>
              <a:rPr lang="zh-CN" altLang="en-US"/>
              <a:t>对于</a:t>
            </a:r>
            <a:r>
              <a:rPr lang="en-US" altLang="zh-CN"/>
              <a:t>box2d</a:t>
            </a:r>
            <a:r>
              <a:rPr lang="zh-CN" altLang="en-US"/>
              <a:t>来说，最重要的就是创建一个物理世界，来管理和模拟这个世界里的所有的物体状态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/>
              <a:t>	val   gravity=</a:t>
            </a:r>
            <a:r>
              <a:rPr lang="en-US" altLang="zh-CN">
                <a:sym typeface="+mn-ea"/>
              </a:rPr>
              <a:t>Vec2(0f, 10.0f)</a:t>
            </a:r>
            <a:r>
              <a:rPr lang="en-US" altLang="zh-CN"/>
              <a:t>	 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	val   world = World(</a:t>
            </a:r>
            <a:r>
              <a:rPr lang="en-US" altLang="zh-CN">
                <a:sym typeface="+mn-ea"/>
              </a:rPr>
              <a:t>gravity</a:t>
            </a:r>
            <a:r>
              <a:rPr lang="en-US" altLang="zh-CN"/>
              <a:t>)	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16280" y="4158615"/>
            <a:ext cx="10575925" cy="1751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/>
              <a:t>2&gt;. </a:t>
            </a:r>
            <a:r>
              <a:rPr lang="zh-CN" altLang="en-US"/>
              <a:t>在世界中创建物体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/>
              <a:t>	 val   bodyDef = BodyDef()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	 bodyDef.setType(BodyType.DYNAMIC) // STATIC 静态   DYNAMIC  动态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	 bodyDef.position.set(x, y)  // </a:t>
            </a:r>
            <a:r>
              <a:rPr lang="zh-CN" altLang="en-US"/>
              <a:t>设置位置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/>
              <a:t>	 val body = world.createBody(bodyDef)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3"/>
  <p:tag name="KSO_WM_UNIT_TYPE" val="a"/>
  <p:tag name="KSO_WM_UNIT_INDEX" val="1"/>
  <p:tag name="KSO_WM_UNIT_ID" val="custom160413_1*a*1"/>
  <p:tag name="KSO_WM_UNIT_CLEAR" val="1"/>
  <p:tag name="KSO_WM_UNIT_LAYERLEVEL" val="1"/>
  <p:tag name="KSO_WM_UNIT_VALUE" val="6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3"/>
  <p:tag name="KSO_WM_UNIT_TYPE" val="b"/>
  <p:tag name="KSO_WM_UNIT_INDEX" val="1"/>
  <p:tag name="KSO_WM_UNIT_ID" val="custom160413_1*b*1"/>
  <p:tag name="KSO_WM_UNIT_CLEAR" val="1"/>
  <p:tag name="KSO_WM_UNIT_LAYERLEVEL" val="1"/>
  <p:tag name="KSO_WM_UNIT_VALUE" val="6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3.xml><?xml version="1.0" encoding="utf-8"?>
<p:tagLst xmlns:p="http://schemas.openxmlformats.org/presentationml/2006/main">
  <p:tag name="KSO_WM_TEMPLATE_THUMBS_INDEX" val="1、9、12、16、20、24、25、28"/>
  <p:tag name="KSO_WM_TEMPLATE_CATEGORY" val="custom"/>
  <p:tag name="KSO_WM_TEMPLATE_INDEX" val="160413"/>
  <p:tag name="KSO_WM_TAG_VERSION" val="1.0"/>
  <p:tag name="KSO_WM_SLIDE_ID" val="custom16041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heme/theme1.xml><?xml version="1.0" encoding="utf-8"?>
<a:theme xmlns:a="http://schemas.openxmlformats.org/drawingml/2006/main" name="培训讲座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00"/>
      </a:accent1>
      <a:accent2>
        <a:srgbClr val="FF8A15"/>
      </a:accent2>
      <a:accent3>
        <a:srgbClr val="FFFFFF"/>
      </a:accent3>
      <a:accent4>
        <a:srgbClr val="000000"/>
      </a:accent4>
      <a:accent5>
        <a:srgbClr val="FFE2AA"/>
      </a:accent5>
      <a:accent6>
        <a:srgbClr val="E57B12"/>
      </a:accent6>
      <a:hlink>
        <a:srgbClr val="463900"/>
      </a:hlink>
      <a:folHlink>
        <a:srgbClr val="FFF0AF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8A15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57B12"/>
        </a:accent6>
        <a:hlink>
          <a:srgbClr val="463900"/>
        </a:hlink>
        <a:folHlink>
          <a:srgbClr val="FFF0A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1461</Words>
  <Application>WPS 演示</Application>
  <PresentationFormat>宽屏</PresentationFormat>
  <Paragraphs>87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华文细黑</vt:lpstr>
      <vt:lpstr>微软雅黑</vt:lpstr>
      <vt:lpstr>黑体</vt:lpstr>
      <vt:lpstr>Arial Unicode MS</vt:lpstr>
      <vt:lpstr>Calibri</vt:lpstr>
      <vt:lpstr>华文细黑</vt:lpstr>
      <vt:lpstr>培训讲座</vt:lpstr>
      <vt:lpstr>小球碰撞效果的实现</vt:lpstr>
      <vt:lpstr>目录</vt:lpstr>
      <vt:lpstr>PowerPoint 演示文稿</vt:lpstr>
      <vt:lpstr>二、JBox2D框架介绍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pinge</dc:creator>
  <cp:lastModifiedBy>铭志</cp:lastModifiedBy>
  <cp:revision>192</cp:revision>
  <dcterms:created xsi:type="dcterms:W3CDTF">2017-09-24T08:16:00Z</dcterms:created>
  <dcterms:modified xsi:type="dcterms:W3CDTF">2018-04-24T14:28:30Z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